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urora" panose="020B0604020202020204" charset="-128"/>
      <p:regular r:id="rId26"/>
    </p:embeddedFont>
    <p:embeddedFont>
      <p:font typeface="Arimo Bold" panose="020B0604020202020204" charset="0"/>
      <p:regular r:id="rId27"/>
    </p:embeddedFont>
    <p:embeddedFont>
      <p:font typeface="Playpen Sans" panose="020B0604020202020204" charset="0"/>
      <p:regular r:id="rId28"/>
    </p:embeddedFont>
    <p:embeddedFont>
      <p:font typeface="Playpen Sans Bold" panose="020B0604020202020204" charset="0"/>
      <p:regular r:id="rId29"/>
    </p:embeddedFont>
    <p:embeddedFont>
      <p:font typeface="Sunday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.sv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gi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.sv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hyperlink" Target="https://www.github.com/fairy-the-analyst" TargetMode="External"/><Relationship Id="rId5" Type="http://schemas.openxmlformats.org/officeDocument/2006/relationships/image" Target="../media/image77.svg"/><Relationship Id="rId10" Type="http://schemas.openxmlformats.org/officeDocument/2006/relationships/hyperlink" Target="https://www.linkedin.com/in/fareen-maulavi/" TargetMode="External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20771"/>
            <a:ext cx="5086142" cy="5566229"/>
          </a:xfrm>
          <a:custGeom>
            <a:avLst/>
            <a:gdLst/>
            <a:ahLst/>
            <a:cxnLst/>
            <a:rect l="l" t="t" r="r" b="b"/>
            <a:pathLst>
              <a:path w="5086142" h="5566229">
                <a:moveTo>
                  <a:pt x="0" y="0"/>
                </a:moveTo>
                <a:lnTo>
                  <a:pt x="5086142" y="0"/>
                </a:lnTo>
                <a:lnTo>
                  <a:pt x="5086142" y="5566229"/>
                </a:lnTo>
                <a:lnTo>
                  <a:pt x="0" y="556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40392" y="5575209"/>
            <a:ext cx="3500452" cy="4621058"/>
          </a:xfrm>
          <a:custGeom>
            <a:avLst/>
            <a:gdLst/>
            <a:ahLst/>
            <a:cxnLst/>
            <a:rect l="l" t="t" r="r" b="b"/>
            <a:pathLst>
              <a:path w="3500452" h="4621058">
                <a:moveTo>
                  <a:pt x="0" y="0"/>
                </a:moveTo>
                <a:lnTo>
                  <a:pt x="3500452" y="0"/>
                </a:lnTo>
                <a:lnTo>
                  <a:pt x="3500452" y="4621059"/>
                </a:lnTo>
                <a:lnTo>
                  <a:pt x="0" y="4621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914530">
            <a:off x="-607898" y="-524662"/>
            <a:ext cx="4005603" cy="3772550"/>
          </a:xfrm>
          <a:custGeom>
            <a:avLst/>
            <a:gdLst/>
            <a:ahLst/>
            <a:cxnLst/>
            <a:rect l="l" t="t" r="r" b="b"/>
            <a:pathLst>
              <a:path w="4005603" h="3772550">
                <a:moveTo>
                  <a:pt x="0" y="0"/>
                </a:moveTo>
                <a:lnTo>
                  <a:pt x="4005604" y="0"/>
                </a:lnTo>
                <a:lnTo>
                  <a:pt x="4005604" y="3772550"/>
                </a:lnTo>
                <a:lnTo>
                  <a:pt x="0" y="3772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53520" y="2215514"/>
            <a:ext cx="2237098" cy="2848157"/>
          </a:xfrm>
          <a:custGeom>
            <a:avLst/>
            <a:gdLst/>
            <a:ahLst/>
            <a:cxnLst/>
            <a:rect l="l" t="t" r="r" b="b"/>
            <a:pathLst>
              <a:path w="2237098" h="2848157">
                <a:moveTo>
                  <a:pt x="0" y="0"/>
                </a:moveTo>
                <a:lnTo>
                  <a:pt x="2237098" y="0"/>
                </a:lnTo>
                <a:lnTo>
                  <a:pt x="2237098" y="2848157"/>
                </a:lnTo>
                <a:lnTo>
                  <a:pt x="0" y="2848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75671" y="1921335"/>
            <a:ext cx="9740022" cy="33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4"/>
              </a:lnSpc>
              <a:spcBef>
                <a:spcPct val="0"/>
              </a:spcBef>
            </a:pPr>
            <a:r>
              <a:rPr lang="en-US" sz="9524" dirty="0">
                <a:solidFill>
                  <a:srgbClr val="E35795"/>
                </a:solidFill>
                <a:latin typeface="Sunday"/>
                <a:ea typeface="Sunday"/>
                <a:cs typeface="Sunday"/>
                <a:sym typeface="Sunday"/>
              </a:rPr>
              <a:t>Maven Toys Sales Analysis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5740" y="6083425"/>
            <a:ext cx="7244863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E35795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- by Fareen Maulavi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71324" y="8576365"/>
            <a:ext cx="7545353" cy="1619903"/>
            <a:chOff x="0" y="0"/>
            <a:chExt cx="10060471" cy="2159870"/>
          </a:xfrm>
        </p:grpSpPr>
        <p:sp>
          <p:nvSpPr>
            <p:cNvPr id="10" name="Freeform 10"/>
            <p:cNvSpPr/>
            <p:nvPr/>
          </p:nvSpPr>
          <p:spPr>
            <a:xfrm>
              <a:off x="0" y="1707149"/>
              <a:ext cx="10060471" cy="452721"/>
            </a:xfrm>
            <a:custGeom>
              <a:avLst/>
              <a:gdLst/>
              <a:ahLst/>
              <a:cxnLst/>
              <a:rect l="l" t="t" r="r" b="b"/>
              <a:pathLst>
                <a:path w="10060471" h="452721">
                  <a:moveTo>
                    <a:pt x="0" y="0"/>
                  </a:moveTo>
                  <a:lnTo>
                    <a:pt x="10060471" y="0"/>
                  </a:lnTo>
                  <a:lnTo>
                    <a:pt x="10060471" y="452721"/>
                  </a:lnTo>
                  <a:lnTo>
                    <a:pt x="0" y="45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217482" y="0"/>
              <a:ext cx="5569156" cy="1994770"/>
            </a:xfrm>
            <a:custGeom>
              <a:avLst/>
              <a:gdLst/>
              <a:ahLst/>
              <a:cxnLst/>
              <a:rect l="l" t="t" r="r" b="b"/>
              <a:pathLst>
                <a:path w="5569156" h="1994770">
                  <a:moveTo>
                    <a:pt x="0" y="0"/>
                  </a:moveTo>
                  <a:lnTo>
                    <a:pt x="5569155" y="0"/>
                  </a:lnTo>
                  <a:lnTo>
                    <a:pt x="5569155" y="1994770"/>
                  </a:lnTo>
                  <a:lnTo>
                    <a:pt x="0" y="1994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wind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60560"/>
            <a:ext cx="10908212" cy="6379224"/>
          </a:xfrm>
          <a:custGeom>
            <a:avLst/>
            <a:gdLst/>
            <a:ahLst/>
            <a:cxnLst/>
            <a:rect l="l" t="t" r="r" b="b"/>
            <a:pathLst>
              <a:path w="10908212" h="6379224">
                <a:moveTo>
                  <a:pt x="0" y="0"/>
                </a:moveTo>
                <a:lnTo>
                  <a:pt x="10908212" y="0"/>
                </a:lnTo>
                <a:lnTo>
                  <a:pt x="10908212" y="6379224"/>
                </a:lnTo>
                <a:lnTo>
                  <a:pt x="0" y="637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7" t="-1820" r="-20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51666" y="6288047"/>
            <a:ext cx="9075895" cy="3998953"/>
          </a:xfrm>
          <a:custGeom>
            <a:avLst/>
            <a:gdLst/>
            <a:ahLst/>
            <a:cxnLst/>
            <a:rect l="l" t="t" r="r" b="b"/>
            <a:pathLst>
              <a:path w="9075895" h="3998953">
                <a:moveTo>
                  <a:pt x="0" y="0"/>
                </a:moveTo>
                <a:lnTo>
                  <a:pt x="9075895" y="0"/>
                </a:lnTo>
                <a:lnTo>
                  <a:pt x="9075895" y="3998953"/>
                </a:lnTo>
                <a:lnTo>
                  <a:pt x="0" y="3998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18" b="-72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91015" y="1633143"/>
            <a:ext cx="3944976" cy="3552122"/>
          </a:xfrm>
          <a:custGeom>
            <a:avLst/>
            <a:gdLst/>
            <a:ahLst/>
            <a:cxnLst/>
            <a:rect l="l" t="t" r="r" b="b"/>
            <a:pathLst>
              <a:path w="3944976" h="3552122">
                <a:moveTo>
                  <a:pt x="0" y="0"/>
                </a:moveTo>
                <a:lnTo>
                  <a:pt x="3944976" y="0"/>
                </a:lnTo>
                <a:lnTo>
                  <a:pt x="3944976" y="3552122"/>
                </a:lnTo>
                <a:lnTo>
                  <a:pt x="0" y="355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97487" y="126415"/>
            <a:ext cx="12575913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u="none" strike="noStrike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3. What is the sales performance by product category?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071954"/>
            <a:ext cx="11766793" cy="6046665"/>
          </a:xfrm>
          <a:custGeom>
            <a:avLst/>
            <a:gdLst/>
            <a:ahLst/>
            <a:cxnLst/>
            <a:rect l="l" t="t" r="r" b="b"/>
            <a:pathLst>
              <a:path w="11766793" h="6046665">
                <a:moveTo>
                  <a:pt x="0" y="0"/>
                </a:moveTo>
                <a:lnTo>
                  <a:pt x="11766793" y="0"/>
                </a:lnTo>
                <a:lnTo>
                  <a:pt x="11766793" y="6046665"/>
                </a:lnTo>
                <a:lnTo>
                  <a:pt x="0" y="6046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5" b="-1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23851" y="6287540"/>
            <a:ext cx="7104420" cy="3662159"/>
          </a:xfrm>
          <a:custGeom>
            <a:avLst/>
            <a:gdLst/>
            <a:ahLst/>
            <a:cxnLst/>
            <a:rect l="l" t="t" r="r" b="b"/>
            <a:pathLst>
              <a:path w="7104420" h="3662159">
                <a:moveTo>
                  <a:pt x="0" y="0"/>
                </a:moveTo>
                <a:lnTo>
                  <a:pt x="7104420" y="0"/>
                </a:lnTo>
                <a:lnTo>
                  <a:pt x="7104420" y="3662159"/>
                </a:lnTo>
                <a:lnTo>
                  <a:pt x="0" y="3662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65" b="-39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47514" y="2756590"/>
            <a:ext cx="3637329" cy="2714425"/>
          </a:xfrm>
          <a:custGeom>
            <a:avLst/>
            <a:gdLst/>
            <a:ahLst/>
            <a:cxnLst/>
            <a:rect l="l" t="t" r="r" b="b"/>
            <a:pathLst>
              <a:path w="3637329" h="2714425">
                <a:moveTo>
                  <a:pt x="0" y="0"/>
                </a:moveTo>
                <a:lnTo>
                  <a:pt x="3637329" y="0"/>
                </a:lnTo>
                <a:lnTo>
                  <a:pt x="3637329" y="2714425"/>
                </a:lnTo>
                <a:lnTo>
                  <a:pt x="0" y="2714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126415"/>
            <a:ext cx="182880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4. What are the current inventory levels for each product at each store?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810" y="1361561"/>
            <a:ext cx="12581163" cy="6218069"/>
          </a:xfrm>
          <a:custGeom>
            <a:avLst/>
            <a:gdLst/>
            <a:ahLst/>
            <a:cxnLst/>
            <a:rect l="l" t="t" r="r" b="b"/>
            <a:pathLst>
              <a:path w="12581163" h="6218069">
                <a:moveTo>
                  <a:pt x="0" y="0"/>
                </a:moveTo>
                <a:lnTo>
                  <a:pt x="12581163" y="0"/>
                </a:lnTo>
                <a:lnTo>
                  <a:pt x="12581163" y="6218069"/>
                </a:lnTo>
                <a:lnTo>
                  <a:pt x="0" y="6218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2" r="-9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44453" y="2647758"/>
            <a:ext cx="6619710" cy="3811348"/>
          </a:xfrm>
          <a:custGeom>
            <a:avLst/>
            <a:gdLst/>
            <a:ahLst/>
            <a:cxnLst/>
            <a:rect l="l" t="t" r="r" b="b"/>
            <a:pathLst>
              <a:path w="6619710" h="3811348">
                <a:moveTo>
                  <a:pt x="0" y="0"/>
                </a:moveTo>
                <a:lnTo>
                  <a:pt x="6619710" y="0"/>
                </a:lnTo>
                <a:lnTo>
                  <a:pt x="6619710" y="3811348"/>
                </a:lnTo>
                <a:lnTo>
                  <a:pt x="0" y="3811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9036" y="211455"/>
            <a:ext cx="1242992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5.How do monthly sales trends vary across different stores?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719575" y="6937606"/>
            <a:ext cx="5278778" cy="2786191"/>
            <a:chOff x="0" y="0"/>
            <a:chExt cx="7038370" cy="3714922"/>
          </a:xfrm>
        </p:grpSpPr>
        <p:sp>
          <p:nvSpPr>
            <p:cNvPr id="7" name="Freeform 7"/>
            <p:cNvSpPr/>
            <p:nvPr/>
          </p:nvSpPr>
          <p:spPr>
            <a:xfrm>
              <a:off x="1148809" y="0"/>
              <a:ext cx="4525977" cy="3714922"/>
            </a:xfrm>
            <a:custGeom>
              <a:avLst/>
              <a:gdLst/>
              <a:ahLst/>
              <a:cxnLst/>
              <a:rect l="l" t="t" r="r" b="b"/>
              <a:pathLst>
                <a:path w="4525977" h="3714922">
                  <a:moveTo>
                    <a:pt x="0" y="0"/>
                  </a:moveTo>
                  <a:lnTo>
                    <a:pt x="4525976" y="0"/>
                  </a:lnTo>
                  <a:lnTo>
                    <a:pt x="4525976" y="3714922"/>
                  </a:lnTo>
                  <a:lnTo>
                    <a:pt x="0" y="3714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7038370" cy="59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7"/>
                </a:lnSpc>
              </a:pPr>
              <a:r>
                <a:rPr lang="en-US" sz="2626" b="1">
                  <a:solidFill>
                    <a:srgbClr val="000000"/>
                  </a:solidFill>
                  <a:latin typeface="Playpen Sans Bold"/>
                  <a:ea typeface="Playpen Sans Bold"/>
                  <a:cs typeface="Playpen Sans Bold"/>
                  <a:sym typeface="Playpen Sans Bold"/>
                </a:rPr>
                <a:t>TOY STORE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1566" y="1471187"/>
            <a:ext cx="10523718" cy="8042085"/>
          </a:xfrm>
          <a:custGeom>
            <a:avLst/>
            <a:gdLst/>
            <a:ahLst/>
            <a:cxnLst/>
            <a:rect l="l" t="t" r="r" b="b"/>
            <a:pathLst>
              <a:path w="10523718" h="8042085">
                <a:moveTo>
                  <a:pt x="0" y="0"/>
                </a:moveTo>
                <a:lnTo>
                  <a:pt x="10523718" y="0"/>
                </a:lnTo>
                <a:lnTo>
                  <a:pt x="10523718" y="8042084"/>
                </a:lnTo>
                <a:lnTo>
                  <a:pt x="0" y="804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00470" y="4645888"/>
            <a:ext cx="7302716" cy="846341"/>
          </a:xfrm>
          <a:custGeom>
            <a:avLst/>
            <a:gdLst/>
            <a:ahLst/>
            <a:cxnLst/>
            <a:rect l="l" t="t" r="r" b="b"/>
            <a:pathLst>
              <a:path w="7302716" h="846341">
                <a:moveTo>
                  <a:pt x="0" y="0"/>
                </a:moveTo>
                <a:lnTo>
                  <a:pt x="7302716" y="0"/>
                </a:lnTo>
                <a:lnTo>
                  <a:pt x="7302716" y="846341"/>
                </a:lnTo>
                <a:lnTo>
                  <a:pt x="0" y="846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00470" y="5492229"/>
            <a:ext cx="7387530" cy="1094449"/>
          </a:xfrm>
          <a:custGeom>
            <a:avLst/>
            <a:gdLst/>
            <a:ahLst/>
            <a:cxnLst/>
            <a:rect l="l" t="t" r="r" b="b"/>
            <a:pathLst>
              <a:path w="7387530" h="1094449">
                <a:moveTo>
                  <a:pt x="0" y="0"/>
                </a:moveTo>
                <a:lnTo>
                  <a:pt x="7387530" y="0"/>
                </a:lnTo>
                <a:lnTo>
                  <a:pt x="7387530" y="1094449"/>
                </a:lnTo>
                <a:lnTo>
                  <a:pt x="0" y="1094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79168">
            <a:off x="12929139" y="2913479"/>
            <a:ext cx="2207713" cy="213044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76826" y="53031"/>
            <a:ext cx="1298426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6.Which stores have the highest and lowest sales performance?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0311" y="1654121"/>
            <a:ext cx="10760884" cy="7106535"/>
          </a:xfrm>
          <a:custGeom>
            <a:avLst/>
            <a:gdLst/>
            <a:ahLst/>
            <a:cxnLst/>
            <a:rect l="l" t="t" r="r" b="b"/>
            <a:pathLst>
              <a:path w="10760884" h="7106535">
                <a:moveTo>
                  <a:pt x="0" y="0"/>
                </a:moveTo>
                <a:lnTo>
                  <a:pt x="10760883" y="0"/>
                </a:lnTo>
                <a:lnTo>
                  <a:pt x="10760883" y="7106534"/>
                </a:lnTo>
                <a:lnTo>
                  <a:pt x="0" y="710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29" r="-232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65656" y="5683068"/>
            <a:ext cx="5632494" cy="3999887"/>
          </a:xfrm>
          <a:custGeom>
            <a:avLst/>
            <a:gdLst/>
            <a:ahLst/>
            <a:cxnLst/>
            <a:rect l="l" t="t" r="r" b="b"/>
            <a:pathLst>
              <a:path w="5632494" h="3999887">
                <a:moveTo>
                  <a:pt x="0" y="0"/>
                </a:moveTo>
                <a:lnTo>
                  <a:pt x="5632494" y="0"/>
                </a:lnTo>
                <a:lnTo>
                  <a:pt x="5632494" y="3999887"/>
                </a:lnTo>
                <a:lnTo>
                  <a:pt x="0" y="399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80408" y="2540511"/>
            <a:ext cx="2602989" cy="2602989"/>
          </a:xfrm>
          <a:custGeom>
            <a:avLst/>
            <a:gdLst/>
            <a:ahLst/>
            <a:cxnLst/>
            <a:rect l="l" t="t" r="r" b="b"/>
            <a:pathLst>
              <a:path w="2602989" h="2602989">
                <a:moveTo>
                  <a:pt x="0" y="0"/>
                </a:moveTo>
                <a:lnTo>
                  <a:pt x="2602989" y="0"/>
                </a:lnTo>
                <a:lnTo>
                  <a:pt x="2602989" y="2602989"/>
                </a:lnTo>
                <a:lnTo>
                  <a:pt x="0" y="2602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59325" y="211455"/>
            <a:ext cx="956935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7. What is the profit margin for each product?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6501" y="1068705"/>
            <a:ext cx="9327316" cy="9341830"/>
          </a:xfrm>
          <a:custGeom>
            <a:avLst/>
            <a:gdLst/>
            <a:ahLst/>
            <a:cxnLst/>
            <a:rect l="l" t="t" r="r" b="b"/>
            <a:pathLst>
              <a:path w="9327316" h="9341830">
                <a:moveTo>
                  <a:pt x="0" y="0"/>
                </a:moveTo>
                <a:lnTo>
                  <a:pt x="9327316" y="0"/>
                </a:lnTo>
                <a:lnTo>
                  <a:pt x="9327316" y="9341830"/>
                </a:lnTo>
                <a:lnTo>
                  <a:pt x="0" y="934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92" r="-191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6726" y="1430077"/>
            <a:ext cx="10450694" cy="7019356"/>
          </a:xfrm>
          <a:custGeom>
            <a:avLst/>
            <a:gdLst/>
            <a:ahLst/>
            <a:cxnLst/>
            <a:rect l="l" t="t" r="r" b="b"/>
            <a:pathLst>
              <a:path w="10450694" h="7019356">
                <a:moveTo>
                  <a:pt x="0" y="0"/>
                </a:moveTo>
                <a:lnTo>
                  <a:pt x="10450694" y="0"/>
                </a:lnTo>
                <a:lnTo>
                  <a:pt x="10450694" y="7019356"/>
                </a:lnTo>
                <a:lnTo>
                  <a:pt x="0" y="7019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16680" y="5185265"/>
            <a:ext cx="4479110" cy="4554263"/>
          </a:xfrm>
          <a:custGeom>
            <a:avLst/>
            <a:gdLst/>
            <a:ahLst/>
            <a:cxnLst/>
            <a:rect l="l" t="t" r="r" b="b"/>
            <a:pathLst>
              <a:path w="4479110" h="4554263">
                <a:moveTo>
                  <a:pt x="0" y="0"/>
                </a:moveTo>
                <a:lnTo>
                  <a:pt x="4479110" y="0"/>
                </a:lnTo>
                <a:lnTo>
                  <a:pt x="4479110" y="4554263"/>
                </a:lnTo>
                <a:lnTo>
                  <a:pt x="0" y="4554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96474" y="211455"/>
            <a:ext cx="105642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8.How are sales distributed across different cities?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6724" y="1539702"/>
            <a:ext cx="10238032" cy="6361230"/>
          </a:xfrm>
          <a:custGeom>
            <a:avLst/>
            <a:gdLst/>
            <a:ahLst/>
            <a:cxnLst/>
            <a:rect l="l" t="t" r="r" b="b"/>
            <a:pathLst>
              <a:path w="10238032" h="6361230">
                <a:moveTo>
                  <a:pt x="0" y="0"/>
                </a:moveTo>
                <a:lnTo>
                  <a:pt x="10238032" y="0"/>
                </a:lnTo>
                <a:lnTo>
                  <a:pt x="10238032" y="6361231"/>
                </a:lnTo>
                <a:lnTo>
                  <a:pt x="0" y="636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66123" y="5584174"/>
            <a:ext cx="6148537" cy="3674126"/>
          </a:xfrm>
          <a:custGeom>
            <a:avLst/>
            <a:gdLst/>
            <a:ahLst/>
            <a:cxnLst/>
            <a:rect l="l" t="t" r="r" b="b"/>
            <a:pathLst>
              <a:path w="6148537" h="3674126">
                <a:moveTo>
                  <a:pt x="0" y="0"/>
                </a:moveTo>
                <a:lnTo>
                  <a:pt x="6148537" y="0"/>
                </a:lnTo>
                <a:lnTo>
                  <a:pt x="6148537" y="3674126"/>
                </a:lnTo>
                <a:lnTo>
                  <a:pt x="0" y="3674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667111">
            <a:off x="12872451" y="1492077"/>
            <a:ext cx="2735881" cy="2735881"/>
          </a:xfrm>
          <a:custGeom>
            <a:avLst/>
            <a:gdLst/>
            <a:ahLst/>
            <a:cxnLst/>
            <a:rect l="l" t="t" r="r" b="b"/>
            <a:pathLst>
              <a:path w="2735881" h="2735881">
                <a:moveTo>
                  <a:pt x="0" y="0"/>
                </a:moveTo>
                <a:lnTo>
                  <a:pt x="2735882" y="0"/>
                </a:lnTo>
                <a:lnTo>
                  <a:pt x="2735882" y="2735882"/>
                </a:lnTo>
                <a:lnTo>
                  <a:pt x="0" y="273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40849" y="199198"/>
            <a:ext cx="100562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9.Which products are out of stock in each store?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1416" y="1572503"/>
            <a:ext cx="11389623" cy="6344457"/>
          </a:xfrm>
          <a:custGeom>
            <a:avLst/>
            <a:gdLst/>
            <a:ahLst/>
            <a:cxnLst/>
            <a:rect l="l" t="t" r="r" b="b"/>
            <a:pathLst>
              <a:path w="11389623" h="6344457">
                <a:moveTo>
                  <a:pt x="0" y="0"/>
                </a:moveTo>
                <a:lnTo>
                  <a:pt x="11389623" y="0"/>
                </a:lnTo>
                <a:lnTo>
                  <a:pt x="11389623" y="6344457"/>
                </a:lnTo>
                <a:lnTo>
                  <a:pt x="0" y="6344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5" t="-211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12233" y="4311178"/>
            <a:ext cx="4587383" cy="5558157"/>
          </a:xfrm>
          <a:custGeom>
            <a:avLst/>
            <a:gdLst/>
            <a:ahLst/>
            <a:cxnLst/>
            <a:rect l="l" t="t" r="r" b="b"/>
            <a:pathLst>
              <a:path w="4587383" h="5558157">
                <a:moveTo>
                  <a:pt x="0" y="0"/>
                </a:moveTo>
                <a:lnTo>
                  <a:pt x="4587383" y="0"/>
                </a:lnTo>
                <a:lnTo>
                  <a:pt x="4587383" y="5558156"/>
                </a:lnTo>
                <a:lnTo>
                  <a:pt x="0" y="5558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35818" y="946823"/>
            <a:ext cx="2340214" cy="30591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97176" y="89573"/>
            <a:ext cx="10978856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10.How do sales vary by specific dates?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977" y="1506205"/>
            <a:ext cx="12828796" cy="4484475"/>
          </a:xfrm>
          <a:custGeom>
            <a:avLst/>
            <a:gdLst/>
            <a:ahLst/>
            <a:cxnLst/>
            <a:rect l="l" t="t" r="r" b="b"/>
            <a:pathLst>
              <a:path w="12828796" h="4484475">
                <a:moveTo>
                  <a:pt x="0" y="0"/>
                </a:moveTo>
                <a:lnTo>
                  <a:pt x="12828796" y="0"/>
                </a:lnTo>
                <a:lnTo>
                  <a:pt x="12828796" y="4484475"/>
                </a:lnTo>
                <a:lnTo>
                  <a:pt x="0" y="4484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9" t="-4776" b="-47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46493" y="5990680"/>
            <a:ext cx="7087469" cy="3400346"/>
          </a:xfrm>
          <a:custGeom>
            <a:avLst/>
            <a:gdLst/>
            <a:ahLst/>
            <a:cxnLst/>
            <a:rect l="l" t="t" r="r" b="b"/>
            <a:pathLst>
              <a:path w="7087469" h="3400346">
                <a:moveTo>
                  <a:pt x="0" y="0"/>
                </a:moveTo>
                <a:lnTo>
                  <a:pt x="7087469" y="0"/>
                </a:lnTo>
                <a:lnTo>
                  <a:pt x="7087469" y="3400346"/>
                </a:lnTo>
                <a:lnTo>
                  <a:pt x="0" y="3400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89595">
            <a:off x="6760087" y="6655260"/>
            <a:ext cx="2813154" cy="2071184"/>
          </a:xfrm>
          <a:custGeom>
            <a:avLst/>
            <a:gdLst/>
            <a:ahLst/>
            <a:cxnLst/>
            <a:rect l="l" t="t" r="r" b="b"/>
            <a:pathLst>
              <a:path w="2813154" h="2071184">
                <a:moveTo>
                  <a:pt x="0" y="0"/>
                </a:moveTo>
                <a:lnTo>
                  <a:pt x="2813154" y="0"/>
                </a:lnTo>
                <a:lnTo>
                  <a:pt x="2813154" y="2071185"/>
                </a:lnTo>
                <a:lnTo>
                  <a:pt x="0" y="2071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96791" y="-71755"/>
            <a:ext cx="120904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11.What is the average cost of products in each category?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0064" y="1733845"/>
            <a:ext cx="13714293" cy="5764155"/>
          </a:xfrm>
          <a:custGeom>
            <a:avLst/>
            <a:gdLst/>
            <a:ahLst/>
            <a:cxnLst/>
            <a:rect l="l" t="t" r="r" b="b"/>
            <a:pathLst>
              <a:path w="13714293" h="5764155">
                <a:moveTo>
                  <a:pt x="0" y="0"/>
                </a:moveTo>
                <a:lnTo>
                  <a:pt x="13714293" y="0"/>
                </a:lnTo>
                <a:lnTo>
                  <a:pt x="13714293" y="5764156"/>
                </a:lnTo>
                <a:lnTo>
                  <a:pt x="0" y="576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20899" y="6788044"/>
            <a:ext cx="5529957" cy="2907887"/>
          </a:xfrm>
          <a:custGeom>
            <a:avLst/>
            <a:gdLst/>
            <a:ahLst/>
            <a:cxnLst/>
            <a:rect l="l" t="t" r="r" b="b"/>
            <a:pathLst>
              <a:path w="5529957" h="2907887">
                <a:moveTo>
                  <a:pt x="0" y="0"/>
                </a:moveTo>
                <a:lnTo>
                  <a:pt x="5529957" y="0"/>
                </a:lnTo>
                <a:lnTo>
                  <a:pt x="5529957" y="2907888"/>
                </a:lnTo>
                <a:lnTo>
                  <a:pt x="0" y="2907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85718" y="4042191"/>
            <a:ext cx="2334745" cy="1669403"/>
          </a:xfrm>
          <a:custGeom>
            <a:avLst/>
            <a:gdLst/>
            <a:ahLst/>
            <a:cxnLst/>
            <a:rect l="l" t="t" r="r" b="b"/>
            <a:pathLst>
              <a:path w="2334745" h="1669403">
                <a:moveTo>
                  <a:pt x="0" y="0"/>
                </a:moveTo>
                <a:lnTo>
                  <a:pt x="2334745" y="0"/>
                </a:lnTo>
                <a:lnTo>
                  <a:pt x="2334745" y="1669403"/>
                </a:lnTo>
                <a:lnTo>
                  <a:pt x="0" y="166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32937" y="529590"/>
            <a:ext cx="1291054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12.What is the sales growth over time for the entire company?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TextBox 3"/>
          <p:cNvSpPr txBox="1"/>
          <p:nvPr/>
        </p:nvSpPr>
        <p:spPr>
          <a:xfrm>
            <a:off x="2467328" y="2478116"/>
            <a:ext cx="10428089" cy="650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INTRODUCTION</a:t>
            </a:r>
          </a:p>
          <a:p>
            <a:pPr algn="l">
              <a:lnSpc>
                <a:spcPts val="4678"/>
              </a:lnSpc>
            </a:pPr>
            <a:endParaRPr lang="en-US" sz="3931" b="1" dirty="0">
              <a:solidFill>
                <a:srgbClr val="000000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OBJECTIVES</a:t>
            </a:r>
          </a:p>
          <a:p>
            <a:pPr algn="l">
              <a:lnSpc>
                <a:spcPts val="4678"/>
              </a:lnSpc>
            </a:pPr>
            <a:endParaRPr lang="en-US" sz="3931" b="1" dirty="0">
              <a:solidFill>
                <a:srgbClr val="000000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DATA EXPLORATION AND ANALYSIS</a:t>
            </a:r>
          </a:p>
          <a:p>
            <a:pPr algn="l">
              <a:lnSpc>
                <a:spcPts val="4678"/>
              </a:lnSpc>
            </a:pPr>
            <a:endParaRPr lang="en-US" sz="3931" b="1" dirty="0">
              <a:solidFill>
                <a:srgbClr val="000000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DATABASE SCHEMA</a:t>
            </a:r>
          </a:p>
          <a:p>
            <a:pPr algn="l">
              <a:lnSpc>
                <a:spcPts val="4678"/>
              </a:lnSpc>
            </a:pPr>
            <a:endParaRPr lang="en-US" sz="3931" b="1" dirty="0">
              <a:solidFill>
                <a:srgbClr val="000000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SOLUTIONS TO QUESTIONS</a:t>
            </a:r>
          </a:p>
          <a:p>
            <a:pPr algn="l">
              <a:lnSpc>
                <a:spcPts val="4678"/>
              </a:lnSpc>
            </a:pPr>
            <a:endParaRPr lang="en-US" sz="3931" b="1" dirty="0">
              <a:solidFill>
                <a:srgbClr val="000000"/>
              </a:solidFill>
              <a:latin typeface="Playpen Sans Bold"/>
              <a:ea typeface="Playpen Sans Bold"/>
              <a:cs typeface="Playpen Sans Bold"/>
              <a:sym typeface="Playpen Sans Bold"/>
            </a:endParaRPr>
          </a:p>
          <a:p>
            <a:pPr marL="848732" lvl="1" indent="-424366" algn="l">
              <a:lnSpc>
                <a:spcPts val="4678"/>
              </a:lnSpc>
              <a:buFont typeface="Arial"/>
              <a:buChar char="•"/>
            </a:pPr>
            <a:r>
              <a:rPr lang="en-US" sz="3931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COCNLUSION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3679681" y="1991513"/>
            <a:ext cx="2902220" cy="2580337"/>
          </a:xfrm>
          <a:custGeom>
            <a:avLst/>
            <a:gdLst/>
            <a:ahLst/>
            <a:cxnLst/>
            <a:rect l="l" t="t" r="r" b="b"/>
            <a:pathLst>
              <a:path w="2902220" h="2580337">
                <a:moveTo>
                  <a:pt x="0" y="0"/>
                </a:moveTo>
                <a:lnTo>
                  <a:pt x="2902220" y="0"/>
                </a:lnTo>
                <a:lnTo>
                  <a:pt x="2902220" y="2580337"/>
                </a:lnTo>
                <a:lnTo>
                  <a:pt x="0" y="258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-54989"/>
            <a:ext cx="18288000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>
        <p15:prstTrans prst="curtains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2722" y="1668740"/>
            <a:ext cx="9610534" cy="7589560"/>
          </a:xfrm>
          <a:custGeom>
            <a:avLst/>
            <a:gdLst/>
            <a:ahLst/>
            <a:cxnLst/>
            <a:rect l="l" t="t" r="r" b="b"/>
            <a:pathLst>
              <a:path w="9610534" h="7589560">
                <a:moveTo>
                  <a:pt x="0" y="0"/>
                </a:moveTo>
                <a:lnTo>
                  <a:pt x="9610535" y="0"/>
                </a:lnTo>
                <a:lnTo>
                  <a:pt x="9610535" y="7589560"/>
                </a:lnTo>
                <a:lnTo>
                  <a:pt x="0" y="7589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3257" y="5765697"/>
            <a:ext cx="7520738" cy="3492603"/>
          </a:xfrm>
          <a:custGeom>
            <a:avLst/>
            <a:gdLst/>
            <a:ahLst/>
            <a:cxnLst/>
            <a:rect l="l" t="t" r="r" b="b"/>
            <a:pathLst>
              <a:path w="7520738" h="3492603">
                <a:moveTo>
                  <a:pt x="0" y="0"/>
                </a:moveTo>
                <a:lnTo>
                  <a:pt x="7520738" y="0"/>
                </a:lnTo>
                <a:lnTo>
                  <a:pt x="7520738" y="3492603"/>
                </a:lnTo>
                <a:lnTo>
                  <a:pt x="0" y="3492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48556">
            <a:off x="12778280" y="2342352"/>
            <a:ext cx="3160120" cy="221208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4240392" y="2015285"/>
            <a:ext cx="350196" cy="532298"/>
          </a:xfrm>
          <a:custGeom>
            <a:avLst/>
            <a:gdLst/>
            <a:ahLst/>
            <a:cxnLst/>
            <a:rect l="l" t="t" r="r" b="b"/>
            <a:pathLst>
              <a:path w="350196" h="532298">
                <a:moveTo>
                  <a:pt x="0" y="0"/>
                </a:moveTo>
                <a:lnTo>
                  <a:pt x="350196" y="0"/>
                </a:lnTo>
                <a:lnTo>
                  <a:pt x="350196" y="532298"/>
                </a:lnTo>
                <a:lnTo>
                  <a:pt x="0" y="532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99884" y="235740"/>
            <a:ext cx="1235739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13.How does the store open date affect sales performance?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889" y="1638387"/>
            <a:ext cx="10728167" cy="7303878"/>
          </a:xfrm>
          <a:custGeom>
            <a:avLst/>
            <a:gdLst/>
            <a:ahLst/>
            <a:cxnLst/>
            <a:rect l="l" t="t" r="r" b="b"/>
            <a:pathLst>
              <a:path w="10728167" h="7303878">
                <a:moveTo>
                  <a:pt x="0" y="0"/>
                </a:moveTo>
                <a:lnTo>
                  <a:pt x="10728167" y="0"/>
                </a:lnTo>
                <a:lnTo>
                  <a:pt x="10728167" y="7303878"/>
                </a:lnTo>
                <a:lnTo>
                  <a:pt x="0" y="7303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" r="-5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80340" y="5728827"/>
            <a:ext cx="7424968" cy="3823859"/>
          </a:xfrm>
          <a:custGeom>
            <a:avLst/>
            <a:gdLst/>
            <a:ahLst/>
            <a:cxnLst/>
            <a:rect l="l" t="t" r="r" b="b"/>
            <a:pathLst>
              <a:path w="7424968" h="3823859">
                <a:moveTo>
                  <a:pt x="0" y="0"/>
                </a:moveTo>
                <a:lnTo>
                  <a:pt x="7424968" y="0"/>
                </a:lnTo>
                <a:lnTo>
                  <a:pt x="7424968" y="3823859"/>
                </a:lnTo>
                <a:lnTo>
                  <a:pt x="0" y="38238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1058" y="2318984"/>
            <a:ext cx="3063532" cy="2971342"/>
          </a:xfrm>
          <a:custGeom>
            <a:avLst/>
            <a:gdLst/>
            <a:ahLst/>
            <a:cxnLst/>
            <a:rect l="l" t="t" r="r" b="b"/>
            <a:pathLst>
              <a:path w="3063532" h="2971342">
                <a:moveTo>
                  <a:pt x="0" y="0"/>
                </a:moveTo>
                <a:lnTo>
                  <a:pt x="3063532" y="0"/>
                </a:lnTo>
                <a:lnTo>
                  <a:pt x="3063532" y="2971342"/>
                </a:lnTo>
                <a:lnTo>
                  <a:pt x="0" y="2971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0644" y="211455"/>
            <a:ext cx="12940804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14.What percentage of total sales does each store contribute?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03081"/>
            <a:ext cx="9338172" cy="6713035"/>
          </a:xfrm>
          <a:custGeom>
            <a:avLst/>
            <a:gdLst/>
            <a:ahLst/>
            <a:cxnLst/>
            <a:rect l="l" t="t" r="r" b="b"/>
            <a:pathLst>
              <a:path w="9338172" h="6713035">
                <a:moveTo>
                  <a:pt x="0" y="0"/>
                </a:moveTo>
                <a:lnTo>
                  <a:pt x="9338172" y="0"/>
                </a:lnTo>
                <a:lnTo>
                  <a:pt x="9338172" y="6713035"/>
                </a:lnTo>
                <a:lnTo>
                  <a:pt x="0" y="6713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39197" y="5908296"/>
            <a:ext cx="5312243" cy="3919081"/>
          </a:xfrm>
          <a:custGeom>
            <a:avLst/>
            <a:gdLst/>
            <a:ahLst/>
            <a:cxnLst/>
            <a:rect l="l" t="t" r="r" b="b"/>
            <a:pathLst>
              <a:path w="5312243" h="3919081">
                <a:moveTo>
                  <a:pt x="0" y="0"/>
                </a:moveTo>
                <a:lnTo>
                  <a:pt x="5312243" y="0"/>
                </a:lnTo>
                <a:lnTo>
                  <a:pt x="5312243" y="3919082"/>
                </a:lnTo>
                <a:lnTo>
                  <a:pt x="0" y="3919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5715" y="2623363"/>
            <a:ext cx="1709078" cy="2072447"/>
          </a:xfrm>
          <a:custGeom>
            <a:avLst/>
            <a:gdLst/>
            <a:ahLst/>
            <a:cxnLst/>
            <a:rect l="l" t="t" r="r" b="b"/>
            <a:pathLst>
              <a:path w="1709078" h="2072447">
                <a:moveTo>
                  <a:pt x="0" y="0"/>
                </a:moveTo>
                <a:lnTo>
                  <a:pt x="1709078" y="0"/>
                </a:lnTo>
                <a:lnTo>
                  <a:pt x="1709078" y="2072447"/>
                </a:lnTo>
                <a:lnTo>
                  <a:pt x="0" y="2072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1614" y="211455"/>
            <a:ext cx="1388477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15.How do sales compare to current stock levels for each product?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62436" y="222249"/>
            <a:ext cx="4848564" cy="115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u="none" strike="noStrike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99226"/>
            <a:ext cx="16438643" cy="872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Top Revenue Store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: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Maven Toys Ciudad de Mexico 2</a:t>
            </a:r>
            <a:r>
              <a:rPr lang="en-US" sz="2773" dirty="0">
                <a:solidFill>
                  <a:srgbClr val="3A4A89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leads with the highest revenue.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Best-Selling Product: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 err="1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Colorbuds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is the top-selling product by units sold.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Key Revenue Categories: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Toys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and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Electronics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drive the most revenue, warranting focused marketing, while underperforming categories may need adjustments.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Inventory Management: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Stock levels show whether stores can meet demand and avoid stockouts.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Sales Performance: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Maven Toys Ciudad de Mexico 2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has the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highest sales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($188,254.79)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, while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Maven Toys Oaxaca 1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has the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 lowest sales ($61,795.90)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Profit Margins: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Jenga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offers the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highest profit margin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, while Dino Egg may need cost adjustments.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City Sales Distribution: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 err="1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Cuidad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 de Mexico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records the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highest sales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distribution.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Stock Shortages: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Addressing out-of-stock items can boost customer satisfaction and sales.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Sales Growth: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Positive overall sales growth indicates effective strategies, with declines signaling areas for improvement.</a:t>
            </a:r>
          </a:p>
          <a:p>
            <a:pPr marL="598831" lvl="1" indent="-299416" algn="l">
              <a:lnSpc>
                <a:spcPts val="3883"/>
              </a:lnSpc>
              <a:buFont typeface="Arial"/>
              <a:buChar char="•"/>
            </a:pPr>
            <a:r>
              <a:rPr lang="en-US" sz="2773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Top Sales Contributor: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Maven Toys Ciudad de Mexico 2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contributes the </a:t>
            </a:r>
            <a:r>
              <a:rPr lang="en-US" sz="2773" b="1" dirty="0">
                <a:solidFill>
                  <a:srgbClr val="F3825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largest percentage</a:t>
            </a:r>
            <a:r>
              <a:rPr lang="en-US" sz="277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of total sales.</a:t>
            </a:r>
          </a:p>
          <a:p>
            <a:pPr algn="l">
              <a:lnSpc>
                <a:spcPts val="3883"/>
              </a:lnSpc>
            </a:pPr>
            <a:endParaRPr lang="en-US" sz="2773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:blinds dir="vert"/>
      </p:transition>
    </mc:Choice>
    <mc:Fallback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13685" y="2455059"/>
            <a:ext cx="454670" cy="454670"/>
          </a:xfrm>
          <a:custGeom>
            <a:avLst/>
            <a:gdLst/>
            <a:ahLst/>
            <a:cxnLst/>
            <a:rect l="l" t="t" r="r" b="b"/>
            <a:pathLst>
              <a:path w="454670" h="454670">
                <a:moveTo>
                  <a:pt x="0" y="0"/>
                </a:moveTo>
                <a:lnTo>
                  <a:pt x="454670" y="0"/>
                </a:lnTo>
                <a:lnTo>
                  <a:pt x="454670" y="454670"/>
                </a:lnTo>
                <a:lnTo>
                  <a:pt x="0" y="454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76503" y="3175833"/>
            <a:ext cx="491852" cy="491852"/>
          </a:xfrm>
          <a:custGeom>
            <a:avLst/>
            <a:gdLst/>
            <a:ahLst/>
            <a:cxnLst/>
            <a:rect l="l" t="t" r="r" b="b"/>
            <a:pathLst>
              <a:path w="491852" h="491852">
                <a:moveTo>
                  <a:pt x="0" y="0"/>
                </a:moveTo>
                <a:lnTo>
                  <a:pt x="491852" y="0"/>
                </a:lnTo>
                <a:lnTo>
                  <a:pt x="491852" y="491852"/>
                </a:lnTo>
                <a:lnTo>
                  <a:pt x="0" y="491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2143">
            <a:off x="9635987" y="5472917"/>
            <a:ext cx="4091971" cy="2931339"/>
          </a:xfrm>
          <a:custGeom>
            <a:avLst/>
            <a:gdLst/>
            <a:ahLst/>
            <a:cxnLst/>
            <a:rect l="l" t="t" r="r" b="b"/>
            <a:pathLst>
              <a:path w="4091971" h="2931339">
                <a:moveTo>
                  <a:pt x="0" y="0"/>
                </a:moveTo>
                <a:lnTo>
                  <a:pt x="4091971" y="0"/>
                </a:lnTo>
                <a:lnTo>
                  <a:pt x="4091971" y="2931339"/>
                </a:lnTo>
                <a:lnTo>
                  <a:pt x="0" y="29313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1121" y="396784"/>
            <a:ext cx="7951542" cy="6541802"/>
          </a:xfrm>
          <a:custGeom>
            <a:avLst/>
            <a:gdLst/>
            <a:ahLst/>
            <a:cxnLst/>
            <a:rect l="l" t="t" r="r" b="b"/>
            <a:pathLst>
              <a:path w="7951542" h="6541802">
                <a:moveTo>
                  <a:pt x="0" y="0"/>
                </a:moveTo>
                <a:lnTo>
                  <a:pt x="7951541" y="0"/>
                </a:lnTo>
                <a:lnTo>
                  <a:pt x="7951541" y="6541802"/>
                </a:lnTo>
                <a:lnTo>
                  <a:pt x="0" y="6541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802" t="-11504" r="-1880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19490" y="2316705"/>
            <a:ext cx="9283502" cy="62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 b="1" u="sng">
                <a:solidFill>
                  <a:srgbClr val="E35795"/>
                </a:solidFill>
                <a:latin typeface="Arimo Bold"/>
                <a:ea typeface="Arimo Bold"/>
                <a:cs typeface="Arimo Bold"/>
                <a:sym typeface="Arimo Bold"/>
                <a:hlinkClick r:id="rId10" tooltip="https://www.linkedin.com/in/fareen-maulavi/"/>
              </a:rPr>
              <a:t>https://www.linkedin.com/in/fareen-maulavi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9965" y="3084645"/>
            <a:ext cx="9316459" cy="12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 b="1" u="sng" dirty="0">
                <a:solidFill>
                  <a:srgbClr val="E35795"/>
                </a:solidFill>
                <a:latin typeface="Arimo Bold"/>
                <a:ea typeface="Arimo Bold"/>
                <a:cs typeface="Arimo Bold"/>
                <a:sym typeface="Arimo Bold"/>
                <a:hlinkClick r:id="rId11"/>
              </a:rPr>
              <a:t>https://www.github.com/fairy-the-analyst</a:t>
            </a:r>
            <a:endParaRPr lang="en-US" sz="3555" b="1" u="sng" dirty="0">
              <a:solidFill>
                <a:srgbClr val="E35795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4977"/>
              </a:lnSpc>
            </a:pPr>
            <a:endParaRPr lang="en-US" sz="3555" b="1" dirty="0">
              <a:solidFill>
                <a:srgbClr val="E35795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>
        <p14:glitter pattern="hexago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5650" y="2067560"/>
            <a:ext cx="16673650" cy="777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366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In this project, we aim to analyze toy sales data from a hypothetical retail company. The data is spread across four key tables: inventory, products, sales, and stores. Each table provides valuable information about the stock levels, product details, sales transactions, and store operations.</a:t>
            </a:r>
          </a:p>
          <a:p>
            <a:pPr algn="l">
              <a:lnSpc>
                <a:spcPts val="5129"/>
              </a:lnSpc>
            </a:pPr>
            <a:endParaRPr lang="en-US" sz="3663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  <a:p>
            <a:pPr algn="l">
              <a:lnSpc>
                <a:spcPts val="5129"/>
              </a:lnSpc>
            </a:pPr>
            <a:r>
              <a:rPr lang="en-US" sz="3663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Through this analysis, we aim to help the company understand its sales trends, manage stock levels more effectively, and identify the best and worst-performing stores and products. Ultimately, this will assist in making data-driven decisions that will enhance overall operational efficiency.</a:t>
            </a:r>
          </a:p>
          <a:p>
            <a:pPr algn="l">
              <a:lnSpc>
                <a:spcPts val="5129"/>
              </a:lnSpc>
            </a:pPr>
            <a:endParaRPr lang="en-US" sz="3663" dirty="0">
              <a:solidFill>
                <a:srgbClr val="000000"/>
              </a:solidFill>
              <a:latin typeface="Playpen Sans"/>
              <a:ea typeface="Playpen Sans"/>
              <a:cs typeface="Playpen Sans"/>
              <a:sym typeface="Play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-54989"/>
            <a:ext cx="18288000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4205888" y="297436"/>
            <a:ext cx="1320967" cy="1327661"/>
          </a:xfrm>
          <a:custGeom>
            <a:avLst/>
            <a:gdLst/>
            <a:ahLst/>
            <a:cxnLst/>
            <a:rect l="l" t="t" r="r" b="b"/>
            <a:pathLst>
              <a:path w="1320967" h="1327661">
                <a:moveTo>
                  <a:pt x="0" y="0"/>
                </a:moveTo>
                <a:lnTo>
                  <a:pt x="1320967" y="0"/>
                </a:lnTo>
                <a:lnTo>
                  <a:pt x="1320967" y="1327661"/>
                </a:lnTo>
                <a:lnTo>
                  <a:pt x="0" y="132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:circle/>
      </p:transition>
    </mc:Choice>
    <mc:Fallback>
      <p:transition spd="slow" advClick="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1867">
            <a:off x="11494732" y="275299"/>
            <a:ext cx="1521279" cy="1340627"/>
          </a:xfrm>
          <a:custGeom>
            <a:avLst/>
            <a:gdLst/>
            <a:ahLst/>
            <a:cxnLst/>
            <a:rect l="l" t="t" r="r" b="b"/>
            <a:pathLst>
              <a:path w="1521279" h="1340627">
                <a:moveTo>
                  <a:pt x="0" y="0"/>
                </a:moveTo>
                <a:lnTo>
                  <a:pt x="1521280" y="0"/>
                </a:lnTo>
                <a:lnTo>
                  <a:pt x="1521280" y="1340628"/>
                </a:lnTo>
                <a:lnTo>
                  <a:pt x="0" y="1340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9097" y="-21272"/>
            <a:ext cx="9560049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4513" y="1754822"/>
            <a:ext cx="17843487" cy="1889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The primary objective of this project is to conduct a thorough analysis of the toy sales data to provide insights into various aspects of the business. Specifically, we aim to: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513" y="4104721"/>
            <a:ext cx="8284608" cy="582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145" lvl="1" indent="-355573" algn="l">
              <a:lnSpc>
                <a:spcPts val="4611"/>
              </a:lnSpc>
              <a:buFont typeface="Arial"/>
              <a:buChar char="•"/>
            </a:pPr>
            <a:r>
              <a:rPr lang="en-US" sz="329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Evaluate total sales revenue generated by each store.</a:t>
            </a:r>
          </a:p>
          <a:p>
            <a:pPr marL="711145" lvl="1" indent="-355573" algn="l">
              <a:lnSpc>
                <a:spcPts val="4611"/>
              </a:lnSpc>
              <a:buFont typeface="Arial"/>
              <a:buChar char="•"/>
            </a:pPr>
            <a:r>
              <a:rPr lang="en-US" sz="329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Identify top-selling products and measure their performance across different product categories.</a:t>
            </a:r>
          </a:p>
          <a:p>
            <a:pPr marL="711145" lvl="1" indent="-355573" algn="l">
              <a:lnSpc>
                <a:spcPts val="4611"/>
              </a:lnSpc>
              <a:buFont typeface="Arial"/>
              <a:buChar char="•"/>
            </a:pPr>
            <a:r>
              <a:rPr lang="en-US" sz="329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Analyze inventory levels and detect products that are out of stock or not.</a:t>
            </a:r>
          </a:p>
          <a:p>
            <a:pPr marL="711145" lvl="1" indent="-355573" algn="l">
              <a:lnSpc>
                <a:spcPts val="4611"/>
              </a:lnSpc>
              <a:buFont typeface="Arial"/>
              <a:buChar char="•"/>
            </a:pPr>
            <a:r>
              <a:rPr lang="en-US" sz="329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Track monthly sales trends across stores and sales growth over time.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114246"/>
            <a:ext cx="8723321" cy="568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439" lvl="1" indent="-351219" algn="l">
              <a:lnSpc>
                <a:spcPts val="4554"/>
              </a:lnSpc>
              <a:buFont typeface="Arial"/>
              <a:buChar char="•"/>
            </a:pPr>
            <a:r>
              <a:rPr lang="en-US" sz="325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Determine the profit margin for each product by comparing sales and product costs.</a:t>
            </a:r>
          </a:p>
          <a:p>
            <a:pPr marL="702439" lvl="1" indent="-351219" algn="l">
              <a:lnSpc>
                <a:spcPts val="4554"/>
              </a:lnSpc>
              <a:buFont typeface="Arial"/>
              <a:buChar char="•"/>
            </a:pPr>
            <a:r>
              <a:rPr lang="en-US" sz="325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Assess store performance based on opening date.</a:t>
            </a:r>
          </a:p>
          <a:p>
            <a:pPr marL="702439" lvl="1" indent="-351219" algn="l">
              <a:lnSpc>
                <a:spcPts val="4554"/>
              </a:lnSpc>
              <a:buFont typeface="Arial"/>
              <a:buChar char="•"/>
            </a:pPr>
            <a:r>
              <a:rPr lang="en-US" sz="325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Compare sales performance to current stock levels .</a:t>
            </a:r>
          </a:p>
          <a:p>
            <a:pPr marL="702439" lvl="1" indent="-351219" algn="l">
              <a:lnSpc>
                <a:spcPts val="4554"/>
              </a:lnSpc>
              <a:buFont typeface="Arial"/>
              <a:buChar char="•"/>
            </a:pPr>
            <a:r>
              <a:rPr lang="en-US" sz="3253" u="none" strike="noStrike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Evaluate how sales contributions are distributed across stores and product categories.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>
        <p15:prstTrans prst="drape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506" y="-114300"/>
            <a:ext cx="16937726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DATA EXPLORATION AND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506" y="1912154"/>
            <a:ext cx="16937726" cy="717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Import data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Find any missing values.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aggregate functions such as </a:t>
            </a:r>
            <a:r>
              <a:rPr lang="en-US" sz="3332" b="1" dirty="0">
                <a:solidFill>
                  <a:srgbClr val="1B1817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avg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,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sum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,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count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Join clause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to fetch data from different tables, based on related column between them. 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round()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to round specific number of decimal, In my analysis it is 4.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conditional statement such as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where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.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window function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such as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lag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for accessing the previous row of the data. 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group and sort data using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group by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and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order by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statement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</a:t>
            </a:r>
            <a:r>
              <a:rPr lang="en-US" sz="3332" b="1" dirty="0" err="1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cte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(Common Table Expression)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 to store the results of the subquery, so we can reuse them throughout a larger query.</a:t>
            </a:r>
          </a:p>
          <a:p>
            <a:pPr marL="719559" lvl="1" indent="-359780" algn="just">
              <a:lnSpc>
                <a:spcPts val="4799"/>
              </a:lnSpc>
              <a:buFont typeface="Arial"/>
              <a:buChar char="•"/>
            </a:pP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use of </a:t>
            </a:r>
            <a:r>
              <a:rPr lang="en-US" sz="3332" b="1" dirty="0">
                <a:solidFill>
                  <a:srgbClr val="000000"/>
                </a:solidFill>
                <a:latin typeface="Playpen Sans Bold"/>
                <a:ea typeface="Playpen Sans Bold"/>
                <a:cs typeface="Playpen Sans Bold"/>
                <a:sym typeface="Playpen Sans Bold"/>
              </a:rPr>
              <a:t>Limit </a:t>
            </a:r>
            <a:r>
              <a:rPr lang="en-US" sz="3332" dirty="0">
                <a:solidFill>
                  <a:srgbClr val="000000"/>
                </a:solidFill>
                <a:latin typeface="Playpen Sans"/>
                <a:ea typeface="Playpen Sans"/>
                <a:cs typeface="Playpen Sans"/>
                <a:sym typeface="Playpen Sans"/>
              </a:rPr>
              <a:t>to display the number of rows we want in our result.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33986" y="1512713"/>
            <a:ext cx="13594853" cy="8774287"/>
          </a:xfrm>
          <a:custGeom>
            <a:avLst/>
            <a:gdLst/>
            <a:ahLst/>
            <a:cxnLst/>
            <a:rect l="l" t="t" r="r" b="b"/>
            <a:pathLst>
              <a:path w="13594853" h="8774287">
                <a:moveTo>
                  <a:pt x="0" y="0"/>
                </a:moveTo>
                <a:lnTo>
                  <a:pt x="13594853" y="0"/>
                </a:lnTo>
                <a:lnTo>
                  <a:pt x="13594853" y="8774287"/>
                </a:lnTo>
                <a:lnTo>
                  <a:pt x="0" y="8774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2" t="-3476" r="-5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46670" y="3706300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58466" y="-352425"/>
            <a:ext cx="10345892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DATABASE SCHEMA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ferris dir="l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5137" y="2506518"/>
            <a:ext cx="16937726" cy="317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Lets walk through </a:t>
            </a:r>
            <a:r>
              <a:rPr lang="en-US" sz="9200" u="none" strike="noStrike" dirty="0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the SQL solutions to answer key business questions.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>
        <p:checker/>
      </p:transition>
    </mc:Choice>
    <mc:Fallback>
      <p:transition spd="slow" advClick="0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538524" y="1546654"/>
            <a:ext cx="1979219" cy="2514019"/>
          </a:xfrm>
          <a:custGeom>
            <a:avLst/>
            <a:gdLst/>
            <a:ahLst/>
            <a:cxnLst/>
            <a:rect l="l" t="t" r="r" b="b"/>
            <a:pathLst>
              <a:path w="1979219" h="2514019">
                <a:moveTo>
                  <a:pt x="1979219" y="0"/>
                </a:moveTo>
                <a:lnTo>
                  <a:pt x="0" y="0"/>
                </a:lnTo>
                <a:lnTo>
                  <a:pt x="0" y="2514019"/>
                </a:lnTo>
                <a:lnTo>
                  <a:pt x="1979219" y="2514019"/>
                </a:lnTo>
                <a:lnTo>
                  <a:pt x="19792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0188" y="171450"/>
            <a:ext cx="1771098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1. What is the total sales revenue generated by each store?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1815259"/>
            <a:ext cx="11643299" cy="5607624"/>
          </a:xfrm>
          <a:custGeom>
            <a:avLst/>
            <a:gdLst/>
            <a:ahLst/>
            <a:cxnLst/>
            <a:rect l="l" t="t" r="r" b="b"/>
            <a:pathLst>
              <a:path w="11643299" h="5607624">
                <a:moveTo>
                  <a:pt x="0" y="0"/>
                </a:moveTo>
                <a:lnTo>
                  <a:pt x="11643299" y="0"/>
                </a:lnTo>
                <a:lnTo>
                  <a:pt x="11643299" y="5607623"/>
                </a:lnTo>
                <a:lnTo>
                  <a:pt x="0" y="560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97658" y="5315335"/>
            <a:ext cx="7601836" cy="4971665"/>
          </a:xfrm>
          <a:custGeom>
            <a:avLst/>
            <a:gdLst/>
            <a:ahLst/>
            <a:cxnLst/>
            <a:rect l="l" t="t" r="r" b="b"/>
            <a:pathLst>
              <a:path w="7601836" h="4971665">
                <a:moveTo>
                  <a:pt x="0" y="0"/>
                </a:moveTo>
                <a:lnTo>
                  <a:pt x="7601836" y="0"/>
                </a:lnTo>
                <a:lnTo>
                  <a:pt x="7601836" y="4971665"/>
                </a:lnTo>
                <a:lnTo>
                  <a:pt x="0" y="4971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45682" y="0"/>
            <a:ext cx="10389419" cy="10370530"/>
          </a:xfrm>
          <a:custGeom>
            <a:avLst/>
            <a:gdLst/>
            <a:ahLst/>
            <a:cxnLst/>
            <a:rect l="l" t="t" r="r" b="b"/>
            <a:pathLst>
              <a:path w="10389419" h="10370530">
                <a:moveTo>
                  <a:pt x="0" y="0"/>
                </a:moveTo>
                <a:lnTo>
                  <a:pt x="10389420" y="0"/>
                </a:lnTo>
                <a:lnTo>
                  <a:pt x="10389420" y="10370530"/>
                </a:lnTo>
                <a:lnTo>
                  <a:pt x="0" y="1037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0" y="1511915"/>
            <a:ext cx="12565429" cy="5840715"/>
          </a:xfrm>
          <a:custGeom>
            <a:avLst/>
            <a:gdLst/>
            <a:ahLst/>
            <a:cxnLst/>
            <a:rect l="l" t="t" r="r" b="b"/>
            <a:pathLst>
              <a:path w="12565429" h="5840715">
                <a:moveTo>
                  <a:pt x="0" y="0"/>
                </a:moveTo>
                <a:lnTo>
                  <a:pt x="12565429" y="0"/>
                </a:lnTo>
                <a:lnTo>
                  <a:pt x="12565429" y="5840714"/>
                </a:lnTo>
                <a:lnTo>
                  <a:pt x="0" y="5840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5429" y="3731667"/>
            <a:ext cx="5722571" cy="6555333"/>
          </a:xfrm>
          <a:custGeom>
            <a:avLst/>
            <a:gdLst/>
            <a:ahLst/>
            <a:cxnLst/>
            <a:rect l="l" t="t" r="r" b="b"/>
            <a:pathLst>
              <a:path w="5722571" h="6555333">
                <a:moveTo>
                  <a:pt x="0" y="0"/>
                </a:moveTo>
                <a:lnTo>
                  <a:pt x="5722571" y="0"/>
                </a:lnTo>
                <a:lnTo>
                  <a:pt x="5722571" y="6555333"/>
                </a:lnTo>
                <a:lnTo>
                  <a:pt x="0" y="6555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21948">
            <a:off x="14240392" y="1227848"/>
            <a:ext cx="1606833" cy="2289731"/>
          </a:xfrm>
          <a:custGeom>
            <a:avLst/>
            <a:gdLst/>
            <a:ahLst/>
            <a:cxnLst/>
            <a:rect l="l" t="t" r="r" b="b"/>
            <a:pathLst>
              <a:path w="1606833" h="2289731">
                <a:moveTo>
                  <a:pt x="0" y="0"/>
                </a:moveTo>
                <a:lnTo>
                  <a:pt x="1606832" y="0"/>
                </a:lnTo>
                <a:lnTo>
                  <a:pt x="1606832" y="2289730"/>
                </a:lnTo>
                <a:lnTo>
                  <a:pt x="0" y="2289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83" b="-9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0574" y="156508"/>
            <a:ext cx="17807426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499" u="none" strike="noStrike">
                <a:solidFill>
                  <a:srgbClr val="000000"/>
                </a:solidFill>
                <a:latin typeface="Aurora"/>
                <a:ea typeface="Aurora"/>
                <a:cs typeface="Aurora"/>
                <a:sym typeface="Aurora"/>
              </a:rPr>
              <a:t>2. Which products are the top-selling in terms of units sold?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770</Words>
  <Application>Microsoft Office PowerPoint</Application>
  <PresentationFormat>Custom</PresentationFormat>
  <Paragraphs>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Playpen Sans</vt:lpstr>
      <vt:lpstr>Arimo Bold</vt:lpstr>
      <vt:lpstr>Calibri</vt:lpstr>
      <vt:lpstr>Sunday</vt:lpstr>
      <vt:lpstr>Playpen Sans Bold</vt:lpstr>
      <vt:lpstr>Aurora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 toys data Analysis MAVEN</dc:title>
  <cp:lastModifiedBy>fareenmomin96@gmail.com</cp:lastModifiedBy>
  <cp:revision>11</cp:revision>
  <dcterms:created xsi:type="dcterms:W3CDTF">2006-08-16T00:00:00Z</dcterms:created>
  <dcterms:modified xsi:type="dcterms:W3CDTF">2024-09-24T16:28:39Z</dcterms:modified>
  <dc:identifier>DAGRiChhEP8</dc:identifier>
</cp:coreProperties>
</file>